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449" r:id="rId2"/>
    <p:sldId id="316" r:id="rId3"/>
    <p:sldId id="318" r:id="rId4"/>
    <p:sldId id="347" r:id="rId5"/>
    <p:sldId id="386" r:id="rId6"/>
    <p:sldId id="387" r:id="rId7"/>
    <p:sldId id="398" r:id="rId8"/>
    <p:sldId id="407" r:id="rId9"/>
    <p:sldId id="408" r:id="rId10"/>
    <p:sldId id="409" r:id="rId11"/>
    <p:sldId id="410" r:id="rId12"/>
    <p:sldId id="412" r:id="rId13"/>
    <p:sldId id="413" r:id="rId14"/>
    <p:sldId id="414" r:id="rId15"/>
    <p:sldId id="415" r:id="rId16"/>
    <p:sldId id="416" r:id="rId17"/>
    <p:sldId id="417" r:id="rId18"/>
    <p:sldId id="419" r:id="rId19"/>
    <p:sldId id="420" r:id="rId20"/>
    <p:sldId id="404" r:id="rId21"/>
    <p:sldId id="405" r:id="rId22"/>
    <p:sldId id="444" r:id="rId23"/>
    <p:sldId id="421" r:id="rId24"/>
    <p:sldId id="422" r:id="rId25"/>
    <p:sldId id="423" r:id="rId26"/>
    <p:sldId id="424" r:id="rId27"/>
    <p:sldId id="426" r:id="rId28"/>
    <p:sldId id="425" r:id="rId29"/>
    <p:sldId id="445" r:id="rId30"/>
    <p:sldId id="427" r:id="rId31"/>
    <p:sldId id="428" r:id="rId32"/>
    <p:sldId id="429" r:id="rId33"/>
    <p:sldId id="430" r:id="rId34"/>
    <p:sldId id="446" r:id="rId35"/>
    <p:sldId id="431" r:id="rId36"/>
    <p:sldId id="435" r:id="rId37"/>
    <p:sldId id="436" r:id="rId38"/>
    <p:sldId id="432" r:id="rId39"/>
    <p:sldId id="437" r:id="rId40"/>
    <p:sldId id="433" r:id="rId41"/>
    <p:sldId id="434" r:id="rId42"/>
    <p:sldId id="447" r:id="rId43"/>
    <p:sldId id="441" r:id="rId44"/>
    <p:sldId id="439" r:id="rId45"/>
    <p:sldId id="442" r:id="rId46"/>
    <p:sldId id="440" r:id="rId47"/>
    <p:sldId id="443" r:id="rId48"/>
    <p:sldId id="448" r:id="rId4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00" d="100"/>
          <a:sy n="100" d="100"/>
        </p:scale>
        <p:origin x="-10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EABA5-5BD8-4A3B-90B8-F4CEA110223E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AE4DF-9723-498E-9808-1F4CF4E302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5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6207B9D-BB77-4FE5-A9F5-0999D36B7C0C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8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7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98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7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1ECB7E-5831-421C-8180-C36EDC18B6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08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934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11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54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40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816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4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http://www.youtube.com/watch?v=Sy72OPgdVuA – School</a:t>
            </a:r>
            <a:r>
              <a:rPr lang="en-US" baseline="0" dirty="0" smtClean="0"/>
              <a:t>house Rock: Grammar Rock: </a:t>
            </a:r>
            <a:r>
              <a:rPr lang="en-US" b="0" dirty="0" smtClean="0"/>
              <a:t>A Noun is a Person Place or Thing</a:t>
            </a:r>
            <a:endParaRPr lang="en-US" b="0" baseline="0" dirty="0" smtClean="0"/>
          </a:p>
          <a:p>
            <a:pPr>
              <a:spcBef>
                <a:spcPct val="0"/>
              </a:spcBef>
            </a:pPr>
            <a:r>
              <a:rPr lang="en-US" baseline="0" dirty="0" smtClean="0"/>
              <a:t>Posted in YouTube multiple times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269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518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946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763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03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0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949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431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686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019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874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875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112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372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310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937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819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310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50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495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782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23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274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6560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8326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434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3485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This is the vocabulary that appears on both the DCC and NT 30+ list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63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55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33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45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83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2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Greek</a:t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1: </a:t>
            </a:r>
            <a:b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Third Declension Nouns completed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2013 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3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–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–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 for neuter nouns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819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3: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ending –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ματ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very common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neuter nouns. 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one of the noun endings involves adding a sigma to the stem (dat. plu.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and that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Also recall that only a limited number of sounds may end a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word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(vowel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 so the final –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must drop off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since now there is no additional ending.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σωματ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	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σῶμα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σωμάτ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σώματ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σῶμα -ατος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body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0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3: </a:t>
            </a:r>
            <a:endParaRPr lang="en-US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Review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forms of the definite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article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l-GR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Plural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ἡ 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αἱ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</a:t>
            </a:r>
            <a:endParaRPr lang="en-US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Genitive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τῆς τοῦ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τῇ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ταῖς τοῖς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τόν τήν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		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τούς τάς τά</a:t>
            </a: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9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adds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often avoids the combination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ρσ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the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always drops from the Nominative singular.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Dative plural, however, there is no single way of resolving the combination, but the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 is always intact.</a:t>
            </a:r>
          </a:p>
        </p:txBody>
      </p:sp>
    </p:spTree>
    <p:extLst>
      <p:ext uri="{BB962C8B-B14F-4D97-AF65-F5344CB8AC3E}">
        <p14:creationId xmlns:p14="http://schemas.microsoft.com/office/powerpoint/2010/main" val="38322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adds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Dative plural, however, there is no single way of resolving the combination, but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always intact.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nouns simply allow the full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ρσι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combination.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noun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-υρος ὁ/ἡ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“witness” drops the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μάρτυσι </a:t>
            </a:r>
            <a:endParaRPr lang="en-US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noun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“hand” shortens its stem: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χέρσι </a:t>
            </a:r>
            <a:endParaRPr lang="en-US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Some nouns insert an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between the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the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These nouns also show other small stem variations and shifts in accent. Full declensions of four common nouns of this type (all on your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vocabulary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list)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follow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the next four slides. The good news is that the variations do not change the basic case endings.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9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πατήρ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πατρά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πατήρ, πατρός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5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μήτηρ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μητέρ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μητρά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μητέρ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μήτηρ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μητρός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mother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896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θυγάτηρ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θυγατρά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θυγατέρ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θυγάτηρ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θυγατρός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daughter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576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ἀνήρ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ἄνδρ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ἄνδρ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ἀνδρ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ἀνδρά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ἄνδρ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200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8: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Third Declension Nouns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completed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Unit 3, you learned the basics of Greek nouns.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completes the presentation of the common types of nouns.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first part presents a handful of common nouns with slight variations from the models you have learned so far.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first: Review Greek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nouns from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θυγάτηρ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-τρός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daughter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-υρος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μήτηρ, μητρός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πατήρ, πατρός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πῦρ, πυρός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</a:p>
        </p:txBody>
      </p:sp>
    </p:spTree>
    <p:extLst>
      <p:ext uri="{BB962C8B-B14F-4D97-AF65-F5344CB8AC3E}">
        <p14:creationId xmlns:p14="http://schemas.microsoft.com/office/powerpoint/2010/main" val="357233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-υρος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μήτηρ, μητρός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πατήρ, πατρός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πῦρ, πυρός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</a:p>
        </p:txBody>
      </p:sp>
    </p:spTree>
    <p:extLst>
      <p:ext uri="{BB962C8B-B14F-4D97-AF65-F5344CB8AC3E}">
        <p14:creationId xmlns:p14="http://schemas.microsoft.com/office/powerpoint/2010/main" val="68824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ἀνήρ, ἀνδρός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μάρτυς -υρος ὁ/ἡ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witness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μήτηρ, μητρός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πατήρ, πατρός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father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πῦρ, πυρός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fire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χείρ, χειρός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hand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1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adds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so often in Greek, the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drops out and the surrounding vowels contract.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of this type in your vocabulary 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 are some masculine and feminine nouns of this type, but they are less frequent or are proper names.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Socrates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declines </a:t>
            </a:r>
          </a:p>
          <a:p>
            <a:pPr lvl="1"/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(Σωκράτεσς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Σωκράτης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Σωκράτεσος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Σωκράτεος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Σωκράτους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000" dirty="0" err="1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(Σωκράτεσι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Σωκράτει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/>
            <a:r>
              <a:rPr lang="en-US" sz="2000" dirty="0" err="1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τὸν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Σωκράτεσος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Σωκράτεα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Σωκράτη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)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(ἔτες ) ἔτος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(ἔτεσ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 ἔτε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) ἔτου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(ἔτεσ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) ἔτε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ἔτες ) ἔτος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1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(ἔτεσ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) ἔτη 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(ἐτέσ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ων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ἐτέ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ων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ῶν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(ἔτεσσ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ἔτεσ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 ἔτε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) ἔτη </a:t>
            </a:r>
            <a:endParaRPr lang="en-US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contractions in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ἔτος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ἔτου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ἔτος </a:t>
            </a: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ἔτη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ἔτη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8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γένος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race, family; kind, class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ἔθνος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εἶδος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form, shape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ἔπος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word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μέγεθος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magnitude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41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part, share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mountain, hill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πάθος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suffering, experience, emotion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πλῆθος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τεῖχος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wall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τέλος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253346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ἔθνος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μέρος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part, share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mountain, hill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πλῆθος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σκότος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–ους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darkness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τέλος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39400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ἔθνος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ἔτος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μέρος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part, share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ὄρος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mountain, hill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πλῆθος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crowd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σκότος –ους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darkness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τέλος -ους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 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5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NOUN indicates a person, place or thing. </a:t>
            </a: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noun, however, normally communicates THREE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Gender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begin building a Greek noun, start with the “stem.”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tells you to what person, place or thing the noun refers: </a:t>
            </a: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adds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flattens to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 many forms, resulting in some contractions and other variations.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Genitive singular ending lengthens from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 singular uses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(familiar from the definite article) instead of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and Accusative plural both contract to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Nouns of this type are consistently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feminine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5876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πόλ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εις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πόλις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πόλεως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63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δύναμις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πίστις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proof, guarantee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πόλις 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city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πρᾶξις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τάξις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arrangement, order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φύσις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nature 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ἀνάστασις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resurrection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δύναμις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θλῖψις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trouble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κρίσις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judgment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πίστις 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faith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πόλις -εως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city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4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δύναμις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πίστις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trust, proof,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faith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πόλις -εως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city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6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adds nouns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whose stem ends in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υ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drops out many forms, resulting in some contractions and other variations.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Greek speakers and writers of different places and times spelled some forms differently, depending on how they pronounced them. The variations differ in quantity or contraction, but, generally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speaking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they are ones familiar from the nouns that you have already studied. For example: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Genitive singular may lengthen from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Accusative singular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instead of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 and Accusative plural might or might not contract. </a:t>
            </a:r>
          </a:p>
        </p:txBody>
      </p:sp>
    </p:spTree>
    <p:extLst>
      <p:ext uri="{BB962C8B-B14F-4D97-AF65-F5344CB8AC3E}">
        <p14:creationId xmlns:p14="http://schemas.microsoft.com/office/powerpoint/2010/main" val="15489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ὸν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ῆς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 (Classical)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7940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ῖ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ὸν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βασιλέ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βασιλεῦ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βασιλ</a:t>
            </a:r>
            <a:r>
              <a:rPr lang="el-GR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εῖς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 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Koine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34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ναῦ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ώς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ναῦ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νῆ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νε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ναυ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ναῦ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ναῦς, νεώς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ship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63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βοῦ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βο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βοῦ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βό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βο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βου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βοῦ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βοῦς, βοός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bull, ox;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cow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</a:t>
            </a: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Nominative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Genitive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Dative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Accusative </a:t>
            </a:r>
            <a:r>
              <a:rPr lang="en-US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–</a:t>
            </a:r>
            <a:r>
              <a:rPr lang="el-GR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βοῦς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βοός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bull, ox;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cow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ἱππεύς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horseman, charioteer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ναῦς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νεώς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ship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πρέσβυς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-εως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man; (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pl.) ambassadors</a:t>
            </a:r>
          </a:p>
        </p:txBody>
      </p:sp>
    </p:spTree>
    <p:extLst>
      <p:ext uri="{BB962C8B-B14F-4D97-AF65-F5344CB8AC3E}">
        <p14:creationId xmlns:p14="http://schemas.microsoft.com/office/powerpoint/2010/main" val="178809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Vocabulary: NT (New Testament)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ἀρχιερύς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high priest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γραμματεύς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scribe, clerk, legal expert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ἱερεύς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priest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Classical Greek word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ναῦς, νεώς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“ship” occurs only once in the NT 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(Acts 27:41;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πλοῖον</a:t>
            </a:r>
            <a:r>
              <a:rPr lang="el-GR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the more common word)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easy to confuse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ναός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ναοῦ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“temple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(45 times) </a:t>
            </a:r>
          </a:p>
          <a:p>
            <a:pPr marL="0" indent="0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or with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νοῦς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νοός 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“mind” (24 times). </a:t>
            </a:r>
          </a:p>
          <a:p>
            <a:pPr marL="0" indent="0">
              <a:buNone/>
              <a:defRPr/>
            </a:pPr>
            <a:endParaRPr lang="el-GR" sz="20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3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βασιλεύς -έως ὁ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king</a:t>
            </a: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6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 the nouns from this part and from Unit 3 belong to a class of nouns normally called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Third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 second part of this unit presents the first two declensions (which basically decline like the definite article, so their forms will look familiar).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final slides list the last remaining nouns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Third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from your vocabulary lists.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While they all belong to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Third Declension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each of the following nouns exhibits some variation from the strictly normal paradigm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83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γυνή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γυναικός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woman, wife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 singular form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εἰκός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εἰκότος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probability, likelihood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regular (except that most neuter dental stem nouns have –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ματ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ποῦς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ποδός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foot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 singular form </a:t>
            </a:r>
          </a:p>
        </p:txBody>
      </p:sp>
    </p:spTree>
    <p:extLst>
      <p:ext uri="{BB962C8B-B14F-4D97-AF65-F5344CB8AC3E}">
        <p14:creationId xmlns:p14="http://schemas.microsoft.com/office/powerpoint/2010/main" val="137464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nominative/accusative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form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φῶς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φωτός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light </a:t>
            </a:r>
          </a:p>
          <a:p>
            <a:pPr marL="800100" lvl="3" indent="-342900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nominative/accusative singular form 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ιτος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favor, gratitude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accusative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</a:t>
            </a:r>
            <a:r>
              <a:rPr lang="en-US" sz="20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59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 Testament Vocabulary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γυνή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γυναικός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woman, wife </a:t>
            </a:r>
          </a:p>
          <a:p>
            <a:pPr marL="742950" lvl="2" indent="-342900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 singular form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οὖς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ὠτός τό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3" indent="-342900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nominative/accusative singular form 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ποῦς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ποδός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foot</a:t>
            </a:r>
          </a:p>
          <a:p>
            <a:pPr marL="800100" lvl="3" indent="-342900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 singular form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σάρξ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σαρκός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flesh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egular (it just happens to be the only palatal stem 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declension noun on either of the vocabulary lists)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 Testament Vocabulary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2" indent="-342900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nominative/accusative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singular form 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φῶς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φωτός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light </a:t>
            </a:r>
          </a:p>
          <a:p>
            <a:pPr marL="800100" lvl="3" indent="-342900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nominative/accusative singular form 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ιτος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grace, favor  </a:t>
            </a:r>
          </a:p>
          <a:p>
            <a:pPr lvl="1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irregular accusative singular </a:t>
            </a:r>
            <a:r>
              <a:rPr lang="en-US" sz="20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8 part 1 Vocabulary: Core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γυνή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γυναικός ἡ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woman, wife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ποῦς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ποδός ὁ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foot </a:t>
            </a: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ὕδωρ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ὕδατος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water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φῶς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φωτός τό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light </a:t>
            </a: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χάρις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</a:t>
            </a:r>
            <a:r>
              <a:rPr lang="en-US" sz="2400" dirty="0" err="1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ιτος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ἡ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grace,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favor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60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3: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 begin with nouns whose stem ends in a dental (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when a sigma follows a dental, the dental disappears and the sigma remains: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two of the noun endings involve adding a sigma to the stem: nom. sing.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dat. plu. =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(παιδς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παῖ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	παίδ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παιδσι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	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declension 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παῖς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,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παιδός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/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child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60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παῖ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τῷ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τὸν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παίδ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τοὺς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834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Singular 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παῖ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ς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τῆς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τῇ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Plural</a:t>
            </a:r>
            <a:endParaRPr lang="en-US" u="sng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Nom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ες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Gen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τῶν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παίδ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Dat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ταῖς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παι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σί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Acc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   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τὰς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παῖδ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ας </a:t>
            </a:r>
            <a:endParaRPr lang="en-US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Third Declension Endings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635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3: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Noun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Neuter Law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two rules apply to all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neuter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words in Greek.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singular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singular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 be identical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(2)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nominative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accusative plural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must both end in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short -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940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5300</TotalTime>
  <Words>2771</Words>
  <Application>Microsoft Office PowerPoint</Application>
  <PresentationFormat>On-screen Show (4:3)</PresentationFormat>
  <Paragraphs>561</Paragraphs>
  <Slides>48</Slides>
  <Notes>48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Ancient Greek for Everyone: A New Digital Resource for Beginning Greek Unit 8 part 1:  Third Declension Nouns completed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311</cp:revision>
  <cp:lastPrinted>2013-02-01T14:38:52Z</cp:lastPrinted>
  <dcterms:created xsi:type="dcterms:W3CDTF">2012-08-17T18:41:45Z</dcterms:created>
  <dcterms:modified xsi:type="dcterms:W3CDTF">2013-11-05T21:44:45Z</dcterms:modified>
</cp:coreProperties>
</file>